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54" r:id="rId2"/>
    <p:sldMasterId id="2147483667" r:id="rId3"/>
  </p:sldMasterIdLst>
  <p:notesMasterIdLst>
    <p:notesMasterId r:id="rId32"/>
  </p:notesMasterIdLst>
  <p:sldIdLst>
    <p:sldId id="256" r:id="rId4"/>
    <p:sldId id="1161" r:id="rId5"/>
    <p:sldId id="258" r:id="rId6"/>
    <p:sldId id="260" r:id="rId7"/>
    <p:sldId id="261" r:id="rId8"/>
    <p:sldId id="262" r:id="rId9"/>
    <p:sldId id="1157" r:id="rId10"/>
    <p:sldId id="266" r:id="rId11"/>
    <p:sldId id="267" r:id="rId12"/>
    <p:sldId id="1162" r:id="rId13"/>
    <p:sldId id="269" r:id="rId14"/>
    <p:sldId id="270" r:id="rId15"/>
    <p:sldId id="116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1163" r:id="rId25"/>
    <p:sldId id="1164" r:id="rId26"/>
    <p:sldId id="287" r:id="rId27"/>
    <p:sldId id="1156" r:id="rId28"/>
    <p:sldId id="285" r:id="rId29"/>
    <p:sldId id="286" r:id="rId30"/>
    <p:sldId id="288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Tahoma" panose="020B060403050404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jE6NBEH97DhZw1eERu/2x7TFYA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314E7B-C77C-4D36-B06F-CC9541A81187}">
  <a:tblStyle styleId="{A3314E7B-C77C-4D36-B06F-CC9541A8118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customschemas.google.com/relationships/presentationmetadata" Target="meta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49" name="Google Shape;1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027e429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1f027e429e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f027e429e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035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027e429e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1f027e429e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f027e429ef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027e429e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f027e429e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027e429e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1f027e429ef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you can see we’re in an RCP6.0, which is a scenario now commonly used by IAM community.</a:t>
            </a:r>
            <a:endParaRPr/>
          </a:p>
        </p:txBody>
      </p:sp>
      <p:sp>
        <p:nvSpPr>
          <p:cNvPr id="315" name="Google Shape;315;g1f027e429ef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027e429ef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f027e429e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027e429e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1f027e429ef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are india, US, China. We can then look at those regions individually to see they each have different patterns. Our Reference scenario has built-in efficiency improvements.</a:t>
            </a:r>
            <a:endParaRPr/>
          </a:p>
        </p:txBody>
      </p:sp>
      <p:sp>
        <p:nvSpPr>
          <p:cNvPr id="333" name="Google Shape;333;g1f027e429ef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027e429e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1f027e429ef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Together, Ag is using the most. But you’d have to post-process the data.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Built in assumptions about ag water use efficiency.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Electricity water use in US is huge right now, but it goes down over time due to changes in cooling technology.</a:t>
            </a:r>
            <a:endParaRPr/>
          </a:p>
        </p:txBody>
      </p:sp>
      <p:sp>
        <p:nvSpPr>
          <p:cNvPr id="344" name="Google Shape;344;g1f027e429ef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f027e429e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1f027e429ef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--there’s a tone of land, and in a reference scenario we typically do not see a lot of change in land allocation.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--Lots of pasture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--US trends similar in some ways to global, different in others</a:t>
            </a:r>
            <a:endParaRPr/>
          </a:p>
        </p:txBody>
      </p:sp>
      <p:sp>
        <p:nvSpPr>
          <p:cNvPr id="354" name="Google Shape;354;g1f027e429ef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027e429e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1f027e429ef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1f027e429ef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027e429e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f027e429ef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f027e429ef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f027e429e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1f027e429ef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f027e429ef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337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f027e429e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1f027e429ef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f027e429ef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027e429ef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1f027e429e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027e429ef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1f027e429e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027e429ef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1f027e429ef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4" name="Google Shape;19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7" name="Google Shape;40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930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027e429ef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1f027e429ef_0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1f027e429ef_0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4" name="Google Shape;16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038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-Line Title Only">
  <p:cSld name="1_1-Line 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Line Title + Content">
  <p:cSld name="2-Line Title +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8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2500"/>
              <a:buFont typeface="Arial"/>
              <a:buNone/>
              <a:defRPr sz="2500" b="1">
                <a:solidFill>
                  <a:srgbClr val="D57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body" idx="1"/>
          </p:nvPr>
        </p:nvSpPr>
        <p:spPr>
          <a:xfrm>
            <a:off x="609600" y="1828799"/>
            <a:ext cx="10972800" cy="14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9"/>
          <p:cNvSpPr txBox="1">
            <a:spLocks noGrp="1"/>
          </p:cNvSpPr>
          <p:nvPr>
            <p:ph type="ctrTitle"/>
          </p:nvPr>
        </p:nvSpPr>
        <p:spPr>
          <a:xfrm>
            <a:off x="914400" y="2619217"/>
            <a:ext cx="10363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3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-Line Title + Content">
  <p:cSld name="1_1-Line Title +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/>
          <p:nvPr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0"/>
          <p:cNvSpPr txBox="1"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2500"/>
              <a:buFont typeface="Arial"/>
              <a:buNone/>
              <a:defRPr sz="2500" b="1">
                <a:solidFill>
                  <a:srgbClr val="D57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5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1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1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10972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ftr" idx="11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2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52"/>
          <p:cNvSpPr txBox="1">
            <a:spLocks noGrp="1"/>
          </p:cNvSpPr>
          <p:nvPr>
            <p:ph type="ftr" idx="11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3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5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5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5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5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+ Content">
  <p:cSld name="1-Line Title +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027e429ef_0_318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2500"/>
              <a:buFont typeface="Arial"/>
              <a:buNone/>
              <a:defRPr sz="2500" b="1">
                <a:solidFill>
                  <a:srgbClr val="D57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1f027e429ef_0_318"/>
          <p:cNvSpPr txBox="1">
            <a:spLocks noGrp="1"/>
          </p:cNvSpPr>
          <p:nvPr>
            <p:ph type="body" idx="1"/>
          </p:nvPr>
        </p:nvSpPr>
        <p:spPr>
          <a:xfrm>
            <a:off x="609600" y="1371598"/>
            <a:ext cx="10972800" cy="1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g1f027e429ef_0_3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g1f027e429ef_0_3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g1f027e429ef_0_3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027e429ef_0_32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4000"/>
              <a:buFont typeface="Arial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1f027e429ef_0_32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g1f027e429ef_0_324"/>
          <p:cNvSpPr txBox="1">
            <a:spLocks noGrp="1"/>
          </p:cNvSpPr>
          <p:nvPr>
            <p:ph type="ftr" idx="11"/>
          </p:nvPr>
        </p:nvSpPr>
        <p:spPr>
          <a:xfrm>
            <a:off x="241300" y="6424613"/>
            <a:ext cx="812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027e429ef_0_328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1f027e429ef_0_328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10972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g1f027e429ef_0_328"/>
          <p:cNvSpPr txBox="1">
            <a:spLocks noGrp="1"/>
          </p:cNvSpPr>
          <p:nvPr>
            <p:ph type="ftr" idx="11"/>
          </p:nvPr>
        </p:nvSpPr>
        <p:spPr>
          <a:xfrm>
            <a:off x="241300" y="6424613"/>
            <a:ext cx="812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Only">
  <p:cSld name="1-Line Title 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027e429ef_0_336"/>
          <p:cNvSpPr txBox="1">
            <a:spLocks noGrp="1"/>
          </p:cNvSpPr>
          <p:nvPr>
            <p:ph type="title"/>
          </p:nvPr>
        </p:nvSpPr>
        <p:spPr>
          <a:xfrm>
            <a:off x="609600" y="292452"/>
            <a:ext cx="8839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2500"/>
              <a:buFont typeface="Arial"/>
              <a:buNone/>
              <a:defRPr sz="2500" b="1">
                <a:solidFill>
                  <a:srgbClr val="D57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-Line Title + Content">
  <p:cSld name="1_1-Line Title +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027e429ef_0_338"/>
          <p:cNvSpPr/>
          <p:nvPr/>
        </p:nvSpPr>
        <p:spPr>
          <a:xfrm>
            <a:off x="0" y="987552"/>
            <a:ext cx="12192000" cy="587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1f027e429ef_0_338"/>
          <p:cNvSpPr txBox="1">
            <a:spLocks noGrp="1"/>
          </p:cNvSpPr>
          <p:nvPr>
            <p:ph type="title"/>
          </p:nvPr>
        </p:nvSpPr>
        <p:spPr>
          <a:xfrm>
            <a:off x="609600" y="292452"/>
            <a:ext cx="8839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2500"/>
              <a:buFont typeface="Arial"/>
              <a:buNone/>
              <a:defRPr sz="2500" b="1">
                <a:solidFill>
                  <a:srgbClr val="D57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1f027e429ef_0_33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g1f027e429ef_0_3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g1f027e429ef_0_3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027e429ef_0_344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1f027e429ef_0_344"/>
          <p:cNvSpPr txBox="1">
            <a:spLocks noGrp="1"/>
          </p:cNvSpPr>
          <p:nvPr>
            <p:ph type="ftr" idx="11"/>
          </p:nvPr>
        </p:nvSpPr>
        <p:spPr>
          <a:xfrm>
            <a:off x="241300" y="6424613"/>
            <a:ext cx="812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-Line Title Only">
  <p:cSld name="1_1-Line Title 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Line Title + Content">
  <p:cSld name="2-Line Title + Conte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027e429ef_0_348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2500"/>
              <a:buFont typeface="Arial"/>
              <a:buNone/>
              <a:defRPr sz="2500" b="1">
                <a:solidFill>
                  <a:srgbClr val="D57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1f027e429ef_0_348"/>
          <p:cNvSpPr txBox="1">
            <a:spLocks noGrp="1"/>
          </p:cNvSpPr>
          <p:nvPr>
            <p:ph type="body" idx="1"/>
          </p:nvPr>
        </p:nvSpPr>
        <p:spPr>
          <a:xfrm>
            <a:off x="609600" y="1828799"/>
            <a:ext cx="10972800" cy="1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1f027e429ef_0_3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g1f027e429ef_0_3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g1f027e429ef_0_3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027e429ef_0_354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f027e429ef_0_3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g1f027e429ef_0_35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g1f027e429ef_0_35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g1f027e429ef_0_35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g1f027e429ef_0_35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+ Picture with Caption">
  <p:cSld name="1-Line Title + Picture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027e429ef_0_361"/>
          <p:cNvSpPr txBox="1">
            <a:spLocks noGrp="1"/>
          </p:cNvSpPr>
          <p:nvPr>
            <p:ph type="title"/>
          </p:nvPr>
        </p:nvSpPr>
        <p:spPr>
          <a:xfrm>
            <a:off x="609600" y="356615"/>
            <a:ext cx="88392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3200"/>
              <a:buFont typeface="Arial"/>
              <a:buNone/>
              <a:defRPr>
                <a:solidFill>
                  <a:srgbClr val="D575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f027e429ef_0_36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g1f027e429ef_0_36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g1f027e429ef_0_36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g1f027e429ef_0_361"/>
          <p:cNvSpPr>
            <a:spLocks noGrp="1"/>
          </p:cNvSpPr>
          <p:nvPr>
            <p:ph type="pic" idx="2"/>
          </p:nvPr>
        </p:nvSpPr>
        <p:spPr>
          <a:xfrm>
            <a:off x="609600" y="3176200"/>
            <a:ext cx="10972800" cy="27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g1f027e429ef_0_361"/>
          <p:cNvSpPr txBox="1">
            <a:spLocks noGrp="1"/>
          </p:cNvSpPr>
          <p:nvPr>
            <p:ph type="body" idx="1"/>
          </p:nvPr>
        </p:nvSpPr>
        <p:spPr>
          <a:xfrm>
            <a:off x="609600" y="5486400"/>
            <a:ext cx="10972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027e429ef_0_368"/>
          <p:cNvSpPr txBox="1">
            <a:spLocks noGrp="1"/>
          </p:cNvSpPr>
          <p:nvPr>
            <p:ph type="ctrTitle"/>
          </p:nvPr>
        </p:nvSpPr>
        <p:spPr>
          <a:xfrm>
            <a:off x="914400" y="2619217"/>
            <a:ext cx="103632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f027e429ef_0_36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>
            <a:spLocks noGrp="1"/>
          </p:cNvSpPr>
          <p:nvPr>
            <p:ph type="ctrTitle"/>
          </p:nvPr>
        </p:nvSpPr>
        <p:spPr>
          <a:xfrm>
            <a:off x="1495425" y="17129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subTitle" idx="1"/>
          </p:nvPr>
        </p:nvSpPr>
        <p:spPr>
          <a:xfrm>
            <a:off x="1495425" y="4192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41"/>
          <p:cNvSpPr txBox="1"/>
          <p:nvPr/>
        </p:nvSpPr>
        <p:spPr>
          <a:xfrm>
            <a:off x="6454323" y="533470"/>
            <a:ext cx="54910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Center for Global Sustainability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Analytics for Ambition | Collective Action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ftr" idx="11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+ Content">
  <p:cSld name="1-Line Title +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2500"/>
              <a:buFont typeface="Arial"/>
              <a:buNone/>
              <a:defRPr sz="2500" b="1">
                <a:solidFill>
                  <a:srgbClr val="D57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body" idx="1"/>
          </p:nvPr>
        </p:nvSpPr>
        <p:spPr>
          <a:xfrm>
            <a:off x="609600" y="1371598"/>
            <a:ext cx="10972800" cy="145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70727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+ Picture with Caption">
  <p:cSld name="1-Line Title + Picture with 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 txBox="1">
            <a:spLocks noGrp="1"/>
          </p:cNvSpPr>
          <p:nvPr>
            <p:ph type="title"/>
          </p:nvPr>
        </p:nvSpPr>
        <p:spPr>
          <a:xfrm>
            <a:off x="609600" y="356615"/>
            <a:ext cx="8839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3200"/>
              <a:buFont typeface="Arial"/>
              <a:buNone/>
              <a:defRPr>
                <a:solidFill>
                  <a:srgbClr val="D575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45"/>
          <p:cNvSpPr>
            <a:spLocks noGrp="1"/>
          </p:cNvSpPr>
          <p:nvPr>
            <p:ph type="pic" idx="2"/>
          </p:nvPr>
        </p:nvSpPr>
        <p:spPr>
          <a:xfrm>
            <a:off x="609600" y="3176200"/>
            <a:ext cx="10972800" cy="276999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45"/>
          <p:cNvSpPr txBox="1">
            <a:spLocks noGrp="1"/>
          </p:cNvSpPr>
          <p:nvPr>
            <p:ph type="body" idx="1"/>
          </p:nvPr>
        </p:nvSpPr>
        <p:spPr>
          <a:xfrm>
            <a:off x="609600" y="5486400"/>
            <a:ext cx="109728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Only">
  <p:cSld name="1-Line 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2500"/>
              <a:buFont typeface="Arial"/>
              <a:buNone/>
              <a:defRPr sz="2500" b="1">
                <a:solidFill>
                  <a:srgbClr val="D57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/>
          <p:nvPr/>
        </p:nvSpPr>
        <p:spPr>
          <a:xfrm>
            <a:off x="-2313" y="2507"/>
            <a:ext cx="476250" cy="6858000"/>
          </a:xfrm>
          <a:prstGeom prst="rect">
            <a:avLst/>
          </a:prstGeom>
          <a:solidFill>
            <a:srgbClr val="B30D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32" descr="Flag of Maryland.sv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-480706" y="5903469"/>
            <a:ext cx="1433036" cy="4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2" descr="Flag of Maryland.sv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-480706" y="482371"/>
            <a:ext cx="1433036" cy="4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2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D57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10972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027e429ef_0_315"/>
          <p:cNvSpPr txBox="1">
            <a:spLocks noGrp="1"/>
          </p:cNvSpPr>
          <p:nvPr>
            <p:ph type="title"/>
          </p:nvPr>
        </p:nvSpPr>
        <p:spPr>
          <a:xfrm>
            <a:off x="609600" y="356613"/>
            <a:ext cx="88392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D57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g1f027e429ef_0_315"/>
          <p:cNvSpPr txBox="1">
            <a:spLocks noGrp="1"/>
          </p:cNvSpPr>
          <p:nvPr>
            <p:ph type="body" idx="1"/>
          </p:nvPr>
        </p:nvSpPr>
        <p:spPr>
          <a:xfrm>
            <a:off x="609600" y="1828800"/>
            <a:ext cx="10972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 sz="4400" dirty="0"/>
              <a:t>Energy Systems</a:t>
            </a:r>
            <a:endParaRPr sz="3600" dirty="0"/>
          </a:p>
        </p:txBody>
      </p:sp>
      <p:sp>
        <p:nvSpPr>
          <p:cNvPr id="152" name="Google Shape;152;p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513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1:00 </a:t>
            </a:r>
            <a:r>
              <a:rPr lang="en-US" dirty="0"/>
              <a:t>Energy Systems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Recap of Lecture 2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US" dirty="0"/>
              <a:t>Energy systems in IAM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Q&amp;A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2:15 Break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3:30 GCAM Tutorial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Discuss Assignment 2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Getting GCAM outputs – Model Interface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Modeling assignment 3</a:t>
            </a:r>
          </a:p>
        </p:txBody>
      </p:sp>
    </p:spTree>
    <p:extLst>
      <p:ext uri="{BB962C8B-B14F-4D97-AF65-F5344CB8AC3E}">
        <p14:creationId xmlns:p14="http://schemas.microsoft.com/office/powerpoint/2010/main" val="253781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Discussion of Assignment 2</a:t>
            </a:r>
            <a:endParaRPr dirty="0"/>
          </a:p>
        </p:txBody>
      </p:sp>
      <p:sp>
        <p:nvSpPr>
          <p:cNvPr id="277" name="Google Shape;277;p14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027e429ef_0_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</a:pPr>
            <a:r>
              <a:rPr lang="en-US" dirty="0"/>
              <a:t>GCAM Tutorial</a:t>
            </a:r>
            <a:endParaRPr dirty="0"/>
          </a:p>
        </p:txBody>
      </p:sp>
      <p:sp>
        <p:nvSpPr>
          <p:cNvPr id="284" name="Google Shape;284;g1f027e429ef_0_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Assignment #3</a:t>
            </a:r>
            <a:endParaRPr dirty="0"/>
          </a:p>
        </p:txBody>
      </p:sp>
      <p:sp>
        <p:nvSpPr>
          <p:cNvPr id="444" name="Google Shape;444;p30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Run a GCAM low-emission scenario 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Compare GCAM energy queries under the reference and decarbonization scenarios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Plot the outcome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What fuel decreases and what fuel increases?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What sector does most of the emission reductions?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How much is demand reduction vs. fuel switching?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How much reduction happens in supply side vs. demand side?</a:t>
            </a:r>
          </a:p>
        </p:txBody>
      </p:sp>
    </p:spTree>
    <p:extLst>
      <p:ext uri="{BB962C8B-B14F-4D97-AF65-F5344CB8AC3E}">
        <p14:creationId xmlns:p14="http://schemas.microsoft.com/office/powerpoint/2010/main" val="394384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1f027e429ef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4061" y="1034164"/>
            <a:ext cx="8143875" cy="57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f027e429ef_0_6"/>
          <p:cNvSpPr txBox="1">
            <a:spLocks noGrp="1"/>
          </p:cNvSpPr>
          <p:nvPr>
            <p:ph type="title"/>
          </p:nvPr>
        </p:nvSpPr>
        <p:spPr>
          <a:xfrm>
            <a:off x="838200" y="260349"/>
            <a:ext cx="113538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/>
              <a:t>Reviewing Outputs from Assignment 2 (Reference Scenario)</a:t>
            </a:r>
            <a:endParaRPr/>
          </a:p>
        </p:txBody>
      </p:sp>
      <p:cxnSp>
        <p:nvCxnSpPr>
          <p:cNvPr id="292" name="Google Shape;292;g1f027e429ef_0_6"/>
          <p:cNvCxnSpPr/>
          <p:nvPr/>
        </p:nvCxnSpPr>
        <p:spPr>
          <a:xfrm rot="10800000">
            <a:off x="2673626" y="2033609"/>
            <a:ext cx="0" cy="838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3" name="Google Shape;293;g1f027e429ef_0_6"/>
          <p:cNvCxnSpPr/>
          <p:nvPr/>
        </p:nvCxnSpPr>
        <p:spPr>
          <a:xfrm rot="10800000">
            <a:off x="6006651" y="1928309"/>
            <a:ext cx="0" cy="258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4" name="Google Shape;294;g1f027e429ef_0_6"/>
          <p:cNvSpPr txBox="1"/>
          <p:nvPr/>
        </p:nvSpPr>
        <p:spPr>
          <a:xfrm>
            <a:off x="2186508" y="2926930"/>
            <a:ext cx="1341900" cy="646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scenario(s)</a:t>
            </a:r>
            <a:endParaRPr/>
          </a:p>
        </p:txBody>
      </p:sp>
      <p:cxnSp>
        <p:nvCxnSpPr>
          <p:cNvPr id="295" name="Google Shape;295;g1f027e429ef_0_6"/>
          <p:cNvCxnSpPr/>
          <p:nvPr/>
        </p:nvCxnSpPr>
        <p:spPr>
          <a:xfrm rot="10800000">
            <a:off x="8955064" y="5519532"/>
            <a:ext cx="1119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6" name="Google Shape;296;g1f027e429ef_0_6"/>
          <p:cNvSpPr txBox="1"/>
          <p:nvPr/>
        </p:nvSpPr>
        <p:spPr>
          <a:xfrm>
            <a:off x="5499600" y="2214626"/>
            <a:ext cx="1192800" cy="646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region(s)</a:t>
            </a:r>
            <a:endParaRPr/>
          </a:p>
        </p:txBody>
      </p:sp>
      <p:sp>
        <p:nvSpPr>
          <p:cNvPr id="297" name="Google Shape;297;g1f027e429ef_0_6"/>
          <p:cNvSpPr txBox="1"/>
          <p:nvPr/>
        </p:nvSpPr>
        <p:spPr>
          <a:xfrm>
            <a:off x="10221103" y="2453059"/>
            <a:ext cx="11928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outputs in nest</a:t>
            </a:r>
            <a:endParaRPr/>
          </a:p>
        </p:txBody>
      </p:sp>
      <p:sp>
        <p:nvSpPr>
          <p:cNvPr id="298" name="Google Shape;298;g1f027e429ef_0_6"/>
          <p:cNvSpPr txBox="1"/>
          <p:nvPr/>
        </p:nvSpPr>
        <p:spPr>
          <a:xfrm>
            <a:off x="10161001" y="5057866"/>
            <a:ext cx="11928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 some inputs</a:t>
            </a:r>
            <a:endParaRPr/>
          </a:p>
        </p:txBody>
      </p:sp>
      <p:cxnSp>
        <p:nvCxnSpPr>
          <p:cNvPr id="299" name="Google Shape;299;g1f027e429ef_0_6"/>
          <p:cNvCxnSpPr/>
          <p:nvPr/>
        </p:nvCxnSpPr>
        <p:spPr>
          <a:xfrm rot="10800000">
            <a:off x="9790004" y="3018186"/>
            <a:ext cx="4311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027e429ef_0_20"/>
          <p:cNvSpPr txBox="1">
            <a:spLocks noGrp="1"/>
          </p:cNvSpPr>
          <p:nvPr>
            <p:ph type="title"/>
          </p:nvPr>
        </p:nvSpPr>
        <p:spPr>
          <a:xfrm>
            <a:off x="563881" y="6505"/>
            <a:ext cx="108966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Key Model Inputs: Population and GDP</a:t>
            </a:r>
            <a:endParaRPr/>
          </a:p>
        </p:txBody>
      </p:sp>
      <p:sp>
        <p:nvSpPr>
          <p:cNvPr id="305" name="Google Shape;305;g1f027e429ef_0_20"/>
          <p:cNvSpPr txBox="1">
            <a:spLocks noGrp="1"/>
          </p:cNvSpPr>
          <p:nvPr>
            <p:ph type="body" idx="1"/>
          </p:nvPr>
        </p:nvSpPr>
        <p:spPr>
          <a:xfrm>
            <a:off x="7831848" y="3458915"/>
            <a:ext cx="3814200" cy="1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These items appear in the model interface, but they are exogenous inputs to GCAM.</a:t>
            </a:r>
            <a:endParaRPr/>
          </a:p>
        </p:txBody>
      </p:sp>
      <p:pic>
        <p:nvPicPr>
          <p:cNvPr id="306" name="Google Shape;306;g1f027e429ef_0_20"/>
          <p:cNvPicPr preferRelativeResize="0"/>
          <p:nvPr/>
        </p:nvPicPr>
        <p:blipFill rotWithShape="1">
          <a:blip r:embed="rId3">
            <a:alphaModFix/>
          </a:blip>
          <a:srcRect t="7338"/>
          <a:stretch/>
        </p:blipFill>
        <p:spPr>
          <a:xfrm>
            <a:off x="1096251" y="1340804"/>
            <a:ext cx="2793142" cy="270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f027e429ef_0_20"/>
          <p:cNvPicPr preferRelativeResize="0"/>
          <p:nvPr/>
        </p:nvPicPr>
        <p:blipFill rotWithShape="1">
          <a:blip r:embed="rId4">
            <a:alphaModFix/>
          </a:blip>
          <a:srcRect t="8883"/>
          <a:stretch/>
        </p:blipFill>
        <p:spPr>
          <a:xfrm>
            <a:off x="1107440" y="4147085"/>
            <a:ext cx="2793142" cy="2705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f027e429ef_0_20"/>
          <p:cNvPicPr preferRelativeResize="0"/>
          <p:nvPr/>
        </p:nvPicPr>
        <p:blipFill rotWithShape="1">
          <a:blip r:embed="rId5">
            <a:alphaModFix/>
          </a:blip>
          <a:srcRect t="6507"/>
          <a:stretch/>
        </p:blipFill>
        <p:spPr>
          <a:xfrm>
            <a:off x="4331465" y="1346067"/>
            <a:ext cx="2793142" cy="270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f027e429ef_0_20"/>
          <p:cNvPicPr preferRelativeResize="0"/>
          <p:nvPr/>
        </p:nvPicPr>
        <p:blipFill rotWithShape="1">
          <a:blip r:embed="rId6">
            <a:alphaModFix/>
          </a:blip>
          <a:srcRect t="8197"/>
          <a:stretch/>
        </p:blipFill>
        <p:spPr>
          <a:xfrm>
            <a:off x="4365855" y="4161647"/>
            <a:ext cx="2724362" cy="269127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f027e429ef_0_20"/>
          <p:cNvSpPr txBox="1"/>
          <p:nvPr/>
        </p:nvSpPr>
        <p:spPr>
          <a:xfrm>
            <a:off x="1107440" y="921249"/>
            <a:ext cx="279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/>
          </a:p>
        </p:txBody>
      </p:sp>
      <p:sp>
        <p:nvSpPr>
          <p:cNvPr id="311" name="Google Shape;311;g1f027e429ef_0_20"/>
          <p:cNvSpPr txBox="1"/>
          <p:nvPr/>
        </p:nvSpPr>
        <p:spPr>
          <a:xfrm>
            <a:off x="4314197" y="844667"/>
            <a:ext cx="279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GDP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027e429ef_0_31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Climate</a:t>
            </a:r>
            <a:endParaRPr/>
          </a:p>
        </p:txBody>
      </p:sp>
      <p:sp>
        <p:nvSpPr>
          <p:cNvPr id="318" name="Google Shape;318;g1f027e429ef_0_31"/>
          <p:cNvSpPr txBox="1">
            <a:spLocks noGrp="1"/>
          </p:cNvSpPr>
          <p:nvPr>
            <p:ph type="body" idx="1"/>
          </p:nvPr>
        </p:nvSpPr>
        <p:spPr>
          <a:xfrm>
            <a:off x="838200" y="5700430"/>
            <a:ext cx="108966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From GCAM’s simple climate model</a:t>
            </a:r>
            <a:endParaRPr/>
          </a:p>
        </p:txBody>
      </p:sp>
      <p:pic>
        <p:nvPicPr>
          <p:cNvPr id="319" name="Google Shape;319;g1f027e429ef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2689" y="1703893"/>
            <a:ext cx="3238500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f027e429ef_0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2175" y="1746755"/>
            <a:ext cx="32670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027e429ef_0_39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Energy (Electricity)</a:t>
            </a:r>
            <a:endParaRPr/>
          </a:p>
        </p:txBody>
      </p:sp>
      <p:pic>
        <p:nvPicPr>
          <p:cNvPr id="326" name="Google Shape;326;g1f027e429ef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9392" y="2612908"/>
            <a:ext cx="3381375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f027e429ef_0_39"/>
          <p:cNvSpPr txBox="1"/>
          <p:nvPr/>
        </p:nvSpPr>
        <p:spPr>
          <a:xfrm>
            <a:off x="2623508" y="2083815"/>
            <a:ext cx="279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</a:t>
            </a:r>
            <a:endParaRPr/>
          </a:p>
        </p:txBody>
      </p:sp>
      <p:pic>
        <p:nvPicPr>
          <p:cNvPr id="328" name="Google Shape;328;g1f027e429ef_0_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3550" y="2584333"/>
            <a:ext cx="33909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f027e429ef_0_39"/>
          <p:cNvSpPr txBox="1"/>
          <p:nvPr/>
        </p:nvSpPr>
        <p:spPr>
          <a:xfrm>
            <a:off x="7045327" y="2077348"/>
            <a:ext cx="279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f027e429ef_0_47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Water withdrawals by region</a:t>
            </a:r>
            <a:endParaRPr/>
          </a:p>
        </p:txBody>
      </p:sp>
      <p:sp>
        <p:nvSpPr>
          <p:cNvPr id="336" name="Google Shape;336;g1f027e429ef_0_47"/>
          <p:cNvSpPr txBox="1"/>
          <p:nvPr/>
        </p:nvSpPr>
        <p:spPr>
          <a:xfrm>
            <a:off x="1655460" y="1930758"/>
            <a:ext cx="279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/>
          </a:p>
        </p:txBody>
      </p:sp>
      <p:pic>
        <p:nvPicPr>
          <p:cNvPr id="337" name="Google Shape;337;g1f027e429ef_0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4223" y="2442377"/>
            <a:ext cx="2683732" cy="28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f027e429ef_0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18956" y="3734343"/>
            <a:ext cx="2793143" cy="292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f027e429ef_0_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1343" y="2442377"/>
            <a:ext cx="337185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f027e429ef_0_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8955" y="602770"/>
            <a:ext cx="2793143" cy="300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027e429ef_0_57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Water withdrawals by sector</a:t>
            </a:r>
            <a:endParaRPr/>
          </a:p>
        </p:txBody>
      </p:sp>
      <p:sp>
        <p:nvSpPr>
          <p:cNvPr id="347" name="Google Shape;347;g1f027e429ef_0_57"/>
          <p:cNvSpPr txBox="1"/>
          <p:nvPr/>
        </p:nvSpPr>
        <p:spPr>
          <a:xfrm>
            <a:off x="7005008" y="2077348"/>
            <a:ext cx="279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</a:t>
            </a:r>
            <a:endParaRPr/>
          </a:p>
        </p:txBody>
      </p:sp>
      <p:sp>
        <p:nvSpPr>
          <p:cNvPr id="348" name="Google Shape;348;g1f027e429ef_0_57"/>
          <p:cNvSpPr txBox="1"/>
          <p:nvPr/>
        </p:nvSpPr>
        <p:spPr>
          <a:xfrm>
            <a:off x="187327" y="2077348"/>
            <a:ext cx="279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/>
          </a:p>
        </p:txBody>
      </p:sp>
      <p:pic>
        <p:nvPicPr>
          <p:cNvPr id="349" name="Google Shape;349;g1f027e429e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058" y="2868271"/>
            <a:ext cx="33909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f027e429ef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2762" y="2701583"/>
            <a:ext cx="334327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3051-0F90-A1F1-7DE5-8B8ABE63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32B9B-8914-A0A6-948B-8B7ACA214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Syllabus updated with new readings</a:t>
            </a:r>
          </a:p>
          <a:p>
            <a:r>
              <a:rPr lang="en-US" dirty="0"/>
              <a:t>Zoom guest lecture on 9/27</a:t>
            </a:r>
          </a:p>
          <a:p>
            <a:r>
              <a:rPr lang="en-US" dirty="0"/>
              <a:t>TA office hours: Monday 2-4 pm N5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027e429ef_0_66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Land</a:t>
            </a:r>
            <a:endParaRPr/>
          </a:p>
        </p:txBody>
      </p:sp>
      <p:sp>
        <p:nvSpPr>
          <p:cNvPr id="357" name="Google Shape;357;g1f027e429ef_0_66"/>
          <p:cNvSpPr txBox="1"/>
          <p:nvPr/>
        </p:nvSpPr>
        <p:spPr>
          <a:xfrm>
            <a:off x="1505136" y="1602727"/>
            <a:ext cx="456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</a:t>
            </a:r>
            <a:endParaRPr/>
          </a:p>
        </p:txBody>
      </p:sp>
      <p:sp>
        <p:nvSpPr>
          <p:cNvPr id="358" name="Google Shape;358;g1f027e429ef_0_66"/>
          <p:cNvSpPr txBox="1"/>
          <p:nvPr/>
        </p:nvSpPr>
        <p:spPr>
          <a:xfrm>
            <a:off x="7025848" y="1418061"/>
            <a:ext cx="438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/>
          </a:p>
        </p:txBody>
      </p:sp>
      <p:pic>
        <p:nvPicPr>
          <p:cNvPr id="359" name="Google Shape;359;g1f027e429ef_0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5848" y="2029440"/>
            <a:ext cx="4381499" cy="4568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f027e429ef_0_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7789" y="2029440"/>
            <a:ext cx="4568211" cy="456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027e429ef_0_75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Useful Miscellaneous Info </a:t>
            </a:r>
            <a:endParaRPr/>
          </a:p>
        </p:txBody>
      </p:sp>
      <p:sp>
        <p:nvSpPr>
          <p:cNvPr id="367" name="Google Shape;367;g1f027e429ef_0_75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All energy flows are represented in EJ/yr. Note that the “year” denominator is implicit, not written out.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Fuel carbon contents are in kgC/GJ.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Emissions units 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CO</a:t>
            </a:r>
            <a:r>
              <a:rPr lang="en-US" sz="1020"/>
              <a:t>2 </a:t>
            </a:r>
            <a:r>
              <a:rPr lang="en-US" sz="2040"/>
              <a:t>is in MtC/yr. Multiply by 44/12 to convert to CO</a:t>
            </a:r>
            <a:r>
              <a:rPr lang="en-US" sz="1020"/>
              <a:t>2 </a:t>
            </a:r>
            <a:endParaRPr sz="204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Non-CO</a:t>
            </a:r>
            <a:r>
              <a:rPr lang="en-US" sz="1020"/>
              <a:t>2 </a:t>
            </a:r>
            <a:r>
              <a:rPr lang="en-US" sz="2040"/>
              <a:t>gases are generally in Tg (same as Mt). Exceptions are the hi-GWP gases (e.g. HFCs, PFCs, SF</a:t>
            </a:r>
            <a:r>
              <a:rPr lang="en-US" sz="1020"/>
              <a:t>6</a:t>
            </a:r>
            <a:r>
              <a:rPr lang="en-US" sz="2040"/>
              <a:t>), which are in Gg (same as kt).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Dollar units 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Prices of all energy and agricultural goods and services are in 1975$/GJ 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GDP is in 1990$/yr </a:t>
            </a:r>
            <a:endParaRPr sz="238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Carbon prices are in 1990$/tC. Multiply by 12/44 to convert to 1990$/tCO</a:t>
            </a:r>
            <a:r>
              <a:rPr lang="en-US" sz="1360"/>
              <a:t>2</a:t>
            </a:r>
            <a:r>
              <a:rPr lang="en-US" sz="2040"/>
              <a:t>. </a:t>
            </a:r>
            <a:endParaRPr sz="238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Fuel prices in policy scenarios do not include the emissions penalties. After converting to the desired dollar year, these may be added to any technology as: </a:t>
            </a:r>
            <a:endParaRPr sz="238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C price ($/tC) * 1t / 1000kg * Fuel C content (kgC/GJ) * (1 – sequestration fraction) </a:t>
            </a:r>
            <a:endParaRPr sz="2380"/>
          </a:p>
          <a:p>
            <a:pPr marL="228600" lvl="0" indent="-774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38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027e429ef_0_110"/>
          <p:cNvSpPr txBox="1">
            <a:spLocks noGrp="1"/>
          </p:cNvSpPr>
          <p:nvPr>
            <p:ph type="title"/>
          </p:nvPr>
        </p:nvSpPr>
        <p:spPr>
          <a:xfrm>
            <a:off x="838200" y="260349"/>
            <a:ext cx="113538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Running a policy scenario: carbon cap (constraint on annual CO2 emissions in each time period in MtC) </a:t>
            </a:r>
            <a:endParaRPr/>
          </a:p>
        </p:txBody>
      </p:sp>
      <p:sp>
        <p:nvSpPr>
          <p:cNvPr id="407" name="Google Shape;407;g1f027e429ef_0_110"/>
          <p:cNvSpPr txBox="1">
            <a:spLocks noGrp="1"/>
          </p:cNvSpPr>
          <p:nvPr>
            <p:ph type="body" idx="1"/>
          </p:nvPr>
        </p:nvSpPr>
        <p:spPr>
          <a:xfrm>
            <a:off x="5920740" y="1467650"/>
            <a:ext cx="5814000" cy="49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A global policy is specified in one region, and all others share in the market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Regional policies can be specified in individual regions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Carbon price: model solves for emissions, given a fixed price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Carbon constraint: model solves for carbon price, given emissions pathway.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i="1"/>
              <a:t>Economic equilibrium is not influenced by which factor was specified </a:t>
            </a:r>
            <a:endParaRPr sz="259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/>
          </a:p>
        </p:txBody>
      </p:sp>
      <p:pic>
        <p:nvPicPr>
          <p:cNvPr id="408" name="Google Shape;408;g1f027e429ef_0_110" descr="Tex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71706"/>
            <a:ext cx="4939860" cy="53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B6E2A-CEF0-5012-B126-1A951742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56" y="2177477"/>
            <a:ext cx="7736204" cy="3586786"/>
          </a:xfrm>
          <a:prstGeom prst="rect">
            <a:avLst/>
          </a:prstGeom>
        </p:spPr>
      </p:pic>
      <p:sp>
        <p:nvSpPr>
          <p:cNvPr id="414" name="Google Shape;414;g1f027e429ef_0_117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Configuration file: carbon cap</a:t>
            </a:r>
            <a:endParaRPr/>
          </a:p>
        </p:txBody>
      </p:sp>
      <p:sp>
        <p:nvSpPr>
          <p:cNvPr id="416" name="Google Shape;416;g1f027e429ef_0_117"/>
          <p:cNvSpPr/>
          <p:nvPr/>
        </p:nvSpPr>
        <p:spPr>
          <a:xfrm>
            <a:off x="1386840" y="2551168"/>
            <a:ext cx="10445700" cy="6699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additional XML (“add-on”) files at the end of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existing &lt;ScenarioComponents&gt; </a:t>
            </a:r>
            <a:endParaRPr/>
          </a:p>
        </p:txBody>
      </p:sp>
      <p:sp>
        <p:nvSpPr>
          <p:cNvPr id="417" name="Google Shape;417;g1f027e429ef_0_117"/>
          <p:cNvSpPr/>
          <p:nvPr/>
        </p:nvSpPr>
        <p:spPr>
          <a:xfrm>
            <a:off x="1421664" y="4156584"/>
            <a:ext cx="7894200" cy="2607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the “scenarioName”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Assignment #3</a:t>
            </a:r>
            <a:endParaRPr dirty="0"/>
          </a:p>
        </p:txBody>
      </p:sp>
      <p:sp>
        <p:nvSpPr>
          <p:cNvPr id="444" name="Google Shape;444;p30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Run a GCAM low-emission scenario 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Compare GCAM energy queries under the reference and decarbonization scenarios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Plot the outcome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What fuel decreases and what fuel increases?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What sector does most of the emission reductions?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How much is demand reduction vs. fuel switching?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How much reduction happens in supply side vs. demand side?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Q&amp;A</a:t>
            </a:r>
            <a:endParaRPr dirty="0"/>
          </a:p>
        </p:txBody>
      </p:sp>
      <p:pic>
        <p:nvPicPr>
          <p:cNvPr id="383" name="Google Shape;383;p27" descr="A cup on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31019" r="2"/>
          <a:stretch/>
        </p:blipFill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59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027e429ef_0_125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(advanced) Running a policy scenario: target finder </a:t>
            </a:r>
            <a:endParaRPr dirty="0"/>
          </a:p>
        </p:txBody>
      </p:sp>
      <p:pic>
        <p:nvPicPr>
          <p:cNvPr id="424" name="Google Shape;424;g1f027e429ef_0_125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12141"/>
          <a:stretch/>
        </p:blipFill>
        <p:spPr>
          <a:xfrm>
            <a:off x="5613299" y="1192191"/>
            <a:ext cx="6309300" cy="54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f027e429ef_0_125"/>
          <p:cNvSpPr/>
          <p:nvPr/>
        </p:nvSpPr>
        <p:spPr>
          <a:xfrm>
            <a:off x="5920740" y="3623310"/>
            <a:ext cx="5814000" cy="26745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types of targets</a:t>
            </a:r>
            <a:endParaRPr/>
          </a:p>
        </p:txBody>
      </p:sp>
      <p:sp>
        <p:nvSpPr>
          <p:cNvPr id="426" name="Google Shape;426;g1f027e429ef_0_125"/>
          <p:cNvSpPr/>
          <p:nvPr/>
        </p:nvSpPr>
        <p:spPr>
          <a:xfrm>
            <a:off x="5920740" y="1705348"/>
            <a:ext cx="5337900" cy="6264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</a:t>
            </a:r>
            <a:endParaRPr/>
          </a:p>
        </p:txBody>
      </p:sp>
      <p:sp>
        <p:nvSpPr>
          <p:cNvPr id="427" name="Google Shape;427;g1f027e429ef_0_125"/>
          <p:cNvSpPr/>
          <p:nvPr/>
        </p:nvSpPr>
        <p:spPr>
          <a:xfrm>
            <a:off x="5920740" y="6297930"/>
            <a:ext cx="5463600" cy="5601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year to start the tax </a:t>
            </a:r>
            <a:endParaRPr/>
          </a:p>
        </p:txBody>
      </p:sp>
      <p:pic>
        <p:nvPicPr>
          <p:cNvPr id="428" name="Google Shape;428;g1f027e429ef_0_125" descr="Graphical user interface,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450" y="1192191"/>
            <a:ext cx="4636769" cy="528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CE339-8FB7-17ED-466E-D450237F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86" y="3113140"/>
            <a:ext cx="6219034" cy="3351667"/>
          </a:xfrm>
          <a:prstGeom prst="rect">
            <a:avLst/>
          </a:prstGeom>
        </p:spPr>
      </p:pic>
      <p:sp>
        <p:nvSpPr>
          <p:cNvPr id="433" name="Google Shape;433;g1f027e429ef_0_135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Configuration file: target finder </a:t>
            </a:r>
            <a:endParaRPr/>
          </a:p>
        </p:txBody>
      </p:sp>
      <p:pic>
        <p:nvPicPr>
          <p:cNvPr id="434" name="Google Shape;434;g1f027e429ef_0_135" descr="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b="57430"/>
          <a:stretch/>
        </p:blipFill>
        <p:spPr>
          <a:xfrm>
            <a:off x="838201" y="1367419"/>
            <a:ext cx="10896600" cy="1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f027e429ef_0_135"/>
          <p:cNvSpPr/>
          <p:nvPr/>
        </p:nvSpPr>
        <p:spPr>
          <a:xfrm>
            <a:off x="1211580" y="1954530"/>
            <a:ext cx="10352100" cy="2859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Defines a policy target to be met</a:t>
            </a:r>
            <a:endParaRPr/>
          </a:p>
        </p:txBody>
      </p:sp>
      <p:sp>
        <p:nvSpPr>
          <p:cNvPr id="437" name="Google Shape;437;g1f027e429ef_0_135"/>
          <p:cNvSpPr/>
          <p:nvPr/>
        </p:nvSpPr>
        <p:spPr>
          <a:xfrm>
            <a:off x="1293876" y="4314335"/>
            <a:ext cx="7029300" cy="2859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the “scenarioName”</a:t>
            </a:r>
            <a:endParaRPr/>
          </a:p>
        </p:txBody>
      </p:sp>
      <p:sp>
        <p:nvSpPr>
          <p:cNvPr id="438" name="Google Shape;438;g1f027e429ef_0_135"/>
          <p:cNvSpPr/>
          <p:nvPr/>
        </p:nvSpPr>
        <p:spPr>
          <a:xfrm>
            <a:off x="1135920" y="6178908"/>
            <a:ext cx="6041700" cy="2859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on find path</a:t>
            </a:r>
            <a:endParaRPr/>
          </a:p>
        </p:txBody>
      </p:sp>
      <p:sp>
        <p:nvSpPr>
          <p:cNvPr id="4" name="Google Shape;437;g1f027e429ef_0_135">
            <a:extLst>
              <a:ext uri="{FF2B5EF4-FFF2-40B4-BE49-F238E27FC236}">
                <a16:creationId xmlns:a16="http://schemas.microsoft.com/office/drawing/2014/main" id="{F5513EB4-31F3-E677-8434-B25B6E96AD31}"/>
              </a:ext>
            </a:extLst>
          </p:cNvPr>
          <p:cNvSpPr/>
          <p:nvPr/>
        </p:nvSpPr>
        <p:spPr>
          <a:xfrm>
            <a:off x="1293876" y="3298674"/>
            <a:ext cx="9870948" cy="714439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Near-Term adjustments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Reading Reflections</a:t>
            </a:r>
            <a:endParaRPr/>
          </a:p>
        </p:txBody>
      </p:sp>
      <p:sp>
        <p:nvSpPr>
          <p:cNvPr id="451" name="Google Shape;451;p31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What are the key components of the energy system? </a:t>
            </a: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What are the key drivers of energy system transformations? </a:t>
            </a: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What do you think are some examples of the challenges in modeling energy system transition?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67" name="Google Shape;167;p2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513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1:00 </a:t>
            </a:r>
            <a:r>
              <a:rPr lang="en-US" dirty="0"/>
              <a:t>Energy Systems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Recap of Lecture 2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SzPts val="2800"/>
            </a:pPr>
            <a:r>
              <a:rPr lang="en-US" dirty="0"/>
              <a:t>Energy systems in IAM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Q&amp;A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2:15 Break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3:30 GCAM Tutorial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Discuss Assignment 2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Getting GCAM outputs – Model Interface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Modeling assignment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027e429ef_0_308"/>
          <p:cNvSpPr txBox="1">
            <a:spLocks noGrp="1"/>
          </p:cNvSpPr>
          <p:nvPr>
            <p:ph type="title"/>
          </p:nvPr>
        </p:nvSpPr>
        <p:spPr>
          <a:xfrm>
            <a:off x="609599" y="356613"/>
            <a:ext cx="11013300" cy="677400"/>
          </a:xfrm>
          <a:prstGeom prst="rect">
            <a:avLst/>
          </a:prstGeom>
          <a:noFill/>
          <a:ln w="57150" cap="flat" cmpd="sng">
            <a:solidFill>
              <a:srgbClr val="D57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4400"/>
              <a:buFont typeface="Arial"/>
              <a:buNone/>
            </a:pPr>
            <a:r>
              <a:rPr lang="en-US" sz="4400" b="0"/>
              <a:t>Climate Change</a:t>
            </a:r>
            <a:endParaRPr/>
          </a:p>
        </p:txBody>
      </p:sp>
      <p:sp>
        <p:nvSpPr>
          <p:cNvPr id="181" name="Google Shape;181;g1f027e429ef_0_308"/>
          <p:cNvSpPr txBox="1">
            <a:spLocks noGrp="1"/>
          </p:cNvSpPr>
          <p:nvPr>
            <p:ph type="body" idx="1"/>
          </p:nvPr>
        </p:nvSpPr>
        <p:spPr>
          <a:xfrm>
            <a:off x="1054249" y="1406273"/>
            <a:ext cx="3155700" cy="5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Average Earth temperature ~15</a:t>
            </a:r>
            <a:r>
              <a:rPr lang="en-US" baseline="30000"/>
              <a:t>o</a:t>
            </a:r>
            <a:r>
              <a:rPr lang="en-US"/>
              <a:t>C (59</a:t>
            </a:r>
            <a:r>
              <a:rPr lang="en-US" baseline="30000"/>
              <a:t>o</a:t>
            </a:r>
            <a:r>
              <a:rPr lang="en-US"/>
              <a:t>F)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Earth’s black body temperature -23°C (-9.4</a:t>
            </a:r>
            <a:r>
              <a:rPr lang="en-US" baseline="30000"/>
              <a:t>o</a:t>
            </a:r>
            <a:r>
              <a:rPr lang="en-US"/>
              <a:t>F)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Gases that change climate forcing include </a:t>
            </a:r>
            <a:r>
              <a:rPr lang="en-US" b="1"/>
              <a:t>H</a:t>
            </a:r>
            <a:r>
              <a:rPr lang="en-US" b="1" baseline="-25000"/>
              <a:t>2</a:t>
            </a:r>
            <a:r>
              <a:rPr lang="en-US" b="1"/>
              <a:t>O</a:t>
            </a:r>
            <a:r>
              <a:rPr lang="en-US"/>
              <a:t>, CO</a:t>
            </a:r>
            <a:r>
              <a:rPr lang="en-US" baseline="-25000"/>
              <a:t>2</a:t>
            </a:r>
            <a:r>
              <a:rPr lang="en-US"/>
              <a:t>, CH</a:t>
            </a:r>
            <a:r>
              <a:rPr lang="en-US" baseline="-25000"/>
              <a:t>4</a:t>
            </a:r>
            <a:r>
              <a:rPr lang="en-US"/>
              <a:t>, N</a:t>
            </a:r>
            <a:r>
              <a:rPr lang="en-US" baseline="-25000"/>
              <a:t>2</a:t>
            </a:r>
            <a:r>
              <a:rPr lang="en-US"/>
              <a:t>O, halons, short-lived forcers, and aerosols.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/>
              <a:t>CO</a:t>
            </a:r>
            <a:r>
              <a:rPr lang="en-US" b="1" baseline="-25000"/>
              <a:t>2</a:t>
            </a:r>
            <a:r>
              <a:rPr lang="en-US" b="1"/>
              <a:t> is the most important human-generated GHG emitted</a:t>
            </a:r>
            <a:endParaRPr/>
          </a:p>
        </p:txBody>
      </p:sp>
      <p:pic>
        <p:nvPicPr>
          <p:cNvPr id="182" name="Google Shape;182;g1f027e429ef_0_3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973" y="1406274"/>
            <a:ext cx="7982028" cy="54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f027e429ef_0_308"/>
          <p:cNvSpPr/>
          <p:nvPr/>
        </p:nvSpPr>
        <p:spPr>
          <a:xfrm>
            <a:off x="10622846" y="5634588"/>
            <a:ext cx="1670100" cy="1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https://royalsociety.org/-/media/Royal_Society_Content/policy/projects/climate-evidence-causes/figb1-large.jpg?la=en-GB&amp;hash=596B576CF5ADAF30D03D1AEFECF26997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027e429ef_0_371"/>
          <p:cNvSpPr txBox="1">
            <a:spLocks noGrp="1"/>
          </p:cNvSpPr>
          <p:nvPr>
            <p:ph type="title"/>
          </p:nvPr>
        </p:nvSpPr>
        <p:spPr>
          <a:xfrm>
            <a:off x="609599" y="356613"/>
            <a:ext cx="10964700" cy="554100"/>
          </a:xfrm>
          <a:prstGeom prst="rect">
            <a:avLst/>
          </a:prstGeom>
          <a:noFill/>
          <a:ln w="57150" cap="flat" cmpd="sng">
            <a:solidFill>
              <a:srgbClr val="D575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3600"/>
              <a:buFont typeface="Arial"/>
              <a:buNone/>
            </a:pPr>
            <a:r>
              <a:rPr lang="en-US" sz="3600" b="0"/>
              <a:t>GCAM has its roots in the same time frame</a:t>
            </a:r>
            <a:endParaRPr/>
          </a:p>
        </p:txBody>
      </p:sp>
      <p:sp>
        <p:nvSpPr>
          <p:cNvPr id="189" name="Google Shape;189;g1f027e429ef_0_371"/>
          <p:cNvSpPr txBox="1">
            <a:spLocks noGrp="1"/>
          </p:cNvSpPr>
          <p:nvPr>
            <p:ph type="body" idx="1"/>
          </p:nvPr>
        </p:nvSpPr>
        <p:spPr>
          <a:xfrm>
            <a:off x="6068567" y="1416067"/>
            <a:ext cx="5734500" cy="4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The Global Change Assessment Model (GCAM) began in 1978.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Jae Edmonds and John Reilly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Reilly was the director of the MIT IAM program until he retired in 2020.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The original science question was would fossil fuel CO2 emissions continue to rise at 4.5%/yr?  (which implied that CO2 concentrations would double around the year 2000)</a:t>
            </a:r>
            <a:endParaRPr/>
          </a:p>
        </p:txBody>
      </p:sp>
      <p:pic>
        <p:nvPicPr>
          <p:cNvPr id="190" name="Google Shape;190;g1f027e429ef_0_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6799" y="1371599"/>
            <a:ext cx="3398975" cy="480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/>
          <p:nvPr/>
        </p:nvSpPr>
        <p:spPr>
          <a:xfrm>
            <a:off x="4369949" y="1849220"/>
            <a:ext cx="5614261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rgbClr val="244061">
              <a:alpha val="5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4089522" y="1608069"/>
            <a:ext cx="5291600" cy="3420533"/>
          </a:xfrm>
          <a:prstGeom prst="roundRect">
            <a:avLst>
              <a:gd name="adj" fmla="val 16667"/>
            </a:avLst>
          </a:prstGeom>
          <a:solidFill>
            <a:srgbClr val="93B3D7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 txBox="1">
            <a:spLocks noGrp="1"/>
          </p:cNvSpPr>
          <p:nvPr>
            <p:ph type="title"/>
          </p:nvPr>
        </p:nvSpPr>
        <p:spPr>
          <a:xfrm>
            <a:off x="297813" y="173007"/>
            <a:ext cx="1120707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57500"/>
              </a:buClr>
              <a:buSzPts val="2800"/>
              <a:buFont typeface="Arial"/>
              <a:buNone/>
            </a:pPr>
            <a:r>
              <a:rPr lang="en-US" sz="2800"/>
              <a:t>Integrated Assessment Models (IAMs) have external inputs and data, a representation of relevant systems and outputs</a:t>
            </a:r>
            <a:endParaRPr/>
          </a:p>
        </p:txBody>
      </p:sp>
      <p:sp>
        <p:nvSpPr>
          <p:cNvPr id="199" name="Google Shape;199;p7"/>
          <p:cNvSpPr txBox="1">
            <a:spLocks noGrp="1"/>
          </p:cNvSpPr>
          <p:nvPr>
            <p:ph type="sldNum" idx="12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1236198" y="1880562"/>
            <a:ext cx="2819399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rgbClr val="76923C">
              <a:alpha val="5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10018135" y="4144283"/>
            <a:ext cx="1905000" cy="419100"/>
          </a:xfrm>
          <a:prstGeom prst="can">
            <a:avLst>
              <a:gd name="adj" fmla="val 50000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Temperature, RF</a:t>
            </a:r>
            <a:endParaRPr/>
          </a:p>
        </p:txBody>
      </p:sp>
      <p:sp>
        <p:nvSpPr>
          <p:cNvPr id="202" name="Google Shape;202;p7"/>
          <p:cNvSpPr txBox="1"/>
          <p:nvPr/>
        </p:nvSpPr>
        <p:spPr>
          <a:xfrm>
            <a:off x="217049" y="1511242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Exogenous Assumptions</a:t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 flipH="1">
            <a:off x="145413" y="1968442"/>
            <a:ext cx="2286000" cy="990600"/>
          </a:xfrm>
          <a:prstGeom prst="snip1Rect">
            <a:avLst>
              <a:gd name="adj" fmla="val 16667"/>
            </a:avLst>
          </a:prstGeom>
          <a:solidFill>
            <a:srgbClr val="76923C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endParaRPr/>
          </a:p>
        </p:txBody>
      </p:sp>
      <p:sp>
        <p:nvSpPr>
          <p:cNvPr id="204" name="Google Shape;204;p7"/>
          <p:cNvSpPr/>
          <p:nvPr/>
        </p:nvSpPr>
        <p:spPr>
          <a:xfrm flipH="1">
            <a:off x="297813" y="2425642"/>
            <a:ext cx="2286000" cy="990600"/>
          </a:xfrm>
          <a:prstGeom prst="snip1Rect">
            <a:avLst>
              <a:gd name="adj" fmla="val 16667"/>
            </a:avLst>
          </a:prstGeom>
          <a:solidFill>
            <a:srgbClr val="76923C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Labor Productivity</a:t>
            </a:r>
            <a:endParaRPr/>
          </a:p>
        </p:txBody>
      </p:sp>
      <p:sp>
        <p:nvSpPr>
          <p:cNvPr id="205" name="Google Shape;205;p7"/>
          <p:cNvSpPr/>
          <p:nvPr/>
        </p:nvSpPr>
        <p:spPr>
          <a:xfrm flipH="1">
            <a:off x="526413" y="2882842"/>
            <a:ext cx="2286000" cy="990600"/>
          </a:xfrm>
          <a:prstGeom prst="snip1Rect">
            <a:avLst>
              <a:gd name="adj" fmla="val 16667"/>
            </a:avLst>
          </a:prstGeom>
          <a:solidFill>
            <a:srgbClr val="76923C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 flipH="1">
            <a:off x="755013" y="3340042"/>
            <a:ext cx="2286000" cy="990600"/>
          </a:xfrm>
          <a:prstGeom prst="snip1Rect">
            <a:avLst>
              <a:gd name="adj" fmla="val 16667"/>
            </a:avLst>
          </a:prstGeom>
          <a:solidFill>
            <a:srgbClr val="76923C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Policy</a:t>
            </a:r>
            <a:endParaRPr/>
          </a:p>
        </p:txBody>
      </p:sp>
      <p:sp>
        <p:nvSpPr>
          <p:cNvPr id="207" name="Google Shape;207;p7"/>
          <p:cNvSpPr/>
          <p:nvPr/>
        </p:nvSpPr>
        <p:spPr>
          <a:xfrm>
            <a:off x="10018135" y="3877583"/>
            <a:ext cx="1905000" cy="419100"/>
          </a:xfrm>
          <a:prstGeom prst="can">
            <a:avLst>
              <a:gd name="adj" fmla="val 50000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Livestock</a:t>
            </a:r>
            <a:endParaRPr/>
          </a:p>
        </p:txBody>
      </p:sp>
      <p:sp>
        <p:nvSpPr>
          <p:cNvPr id="208" name="Google Shape;208;p7"/>
          <p:cNvSpPr/>
          <p:nvPr/>
        </p:nvSpPr>
        <p:spPr>
          <a:xfrm>
            <a:off x="10018135" y="3610883"/>
            <a:ext cx="1905000" cy="419100"/>
          </a:xfrm>
          <a:prstGeom prst="can">
            <a:avLst>
              <a:gd name="adj" fmla="val 50000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Crops &amp; Forests </a:t>
            </a:r>
            <a:endParaRPr/>
          </a:p>
        </p:txBody>
      </p:sp>
      <p:sp>
        <p:nvSpPr>
          <p:cNvPr id="209" name="Google Shape;209;p7"/>
          <p:cNvSpPr/>
          <p:nvPr/>
        </p:nvSpPr>
        <p:spPr>
          <a:xfrm>
            <a:off x="10018135" y="3344183"/>
            <a:ext cx="1905000" cy="419100"/>
          </a:xfrm>
          <a:prstGeom prst="can">
            <a:avLst>
              <a:gd name="adj" fmla="val 50000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Electric &amp; Refining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10018135" y="3077483"/>
            <a:ext cx="1905000" cy="419100"/>
          </a:xfrm>
          <a:prstGeom prst="can">
            <a:avLst>
              <a:gd name="adj" fmla="val 50000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Primary Energy Supply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10018135" y="2810783"/>
            <a:ext cx="1905000" cy="419100"/>
          </a:xfrm>
          <a:prstGeom prst="can">
            <a:avLst>
              <a:gd name="adj" fmla="val 50000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Economic Activity</a:t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10018135" y="2544083"/>
            <a:ext cx="1905000" cy="419100"/>
          </a:xfrm>
          <a:prstGeom prst="can">
            <a:avLst>
              <a:gd name="adj" fmla="val 50000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Commodity Prices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10018135" y="2277383"/>
            <a:ext cx="1905000" cy="419100"/>
          </a:xfrm>
          <a:prstGeom prst="can">
            <a:avLst>
              <a:gd name="adj" fmla="val 50000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Prices, Taxes, e.g. CO</a:t>
            </a:r>
            <a:r>
              <a:rPr lang="en-US" sz="1200" b="0" i="0" u="none" strike="noStrike" cap="none" baseline="-2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14" name="Google Shape;214;p7"/>
          <p:cNvSpPr txBox="1"/>
          <p:nvPr/>
        </p:nvSpPr>
        <p:spPr>
          <a:xfrm>
            <a:off x="9833080" y="1515383"/>
            <a:ext cx="218669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 of IAMs</a:t>
            </a:r>
            <a:endParaRPr/>
          </a:p>
        </p:txBody>
      </p:sp>
      <p:sp>
        <p:nvSpPr>
          <p:cNvPr id="215" name="Google Shape;215;p7"/>
          <p:cNvSpPr/>
          <p:nvPr/>
        </p:nvSpPr>
        <p:spPr>
          <a:xfrm flipH="1">
            <a:off x="1021712" y="3760117"/>
            <a:ext cx="2392486" cy="1103925"/>
          </a:xfrm>
          <a:prstGeom prst="snip1Rect">
            <a:avLst>
              <a:gd name="adj" fmla="val 16667"/>
            </a:avLst>
          </a:prstGeom>
          <a:solidFill>
            <a:srgbClr val="76923C"/>
          </a:solidFill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216" name="Google Shape;216;p7"/>
          <p:cNvSpPr/>
          <p:nvPr/>
        </p:nvSpPr>
        <p:spPr>
          <a:xfrm>
            <a:off x="10018135" y="2006542"/>
            <a:ext cx="1905000" cy="419100"/>
          </a:xfrm>
          <a:prstGeom prst="can">
            <a:avLst>
              <a:gd name="adj" fmla="val 50000"/>
            </a:avLst>
          </a:prstGeom>
          <a:solidFill>
            <a:srgbClr val="E36C0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</a:t>
            </a:r>
            <a:r>
              <a:rPr lang="en-US" sz="1100" b="0" i="0" u="none" strike="noStrike" cap="none" baseline="-25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GHGs, aerosols, OGs</a:t>
            </a:r>
            <a:endParaRPr/>
          </a:p>
        </p:txBody>
      </p:sp>
      <p:sp>
        <p:nvSpPr>
          <p:cNvPr id="217" name="Google Shape;217;p7"/>
          <p:cNvSpPr/>
          <p:nvPr/>
        </p:nvSpPr>
        <p:spPr>
          <a:xfrm rot="-5400000">
            <a:off x="5977974" y="4449723"/>
            <a:ext cx="1398663" cy="2632581"/>
          </a:xfrm>
          <a:prstGeom prst="rightArrow">
            <a:avLst>
              <a:gd name="adj1" fmla="val 82435"/>
              <a:gd name="adj2" fmla="val 15214"/>
            </a:avLst>
          </a:prstGeom>
          <a:solidFill>
            <a:srgbClr val="938953">
              <a:alpha val="5176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5411358" y="5547700"/>
            <a:ext cx="2531894" cy="1100462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93895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External Data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4348089" y="1937971"/>
            <a:ext cx="1530946" cy="135416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Economy</a:t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>
            <a:off x="4336024" y="3399754"/>
            <a:ext cx="1530946" cy="135416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>
            <a:off x="5986336" y="1937971"/>
            <a:ext cx="1530946" cy="135416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Agriculture &amp; Land Use</a:t>
            </a:r>
            <a:endParaRPr/>
          </a:p>
        </p:txBody>
      </p:sp>
      <p:sp>
        <p:nvSpPr>
          <p:cNvPr id="222" name="Google Shape;222;p7"/>
          <p:cNvSpPr/>
          <p:nvPr/>
        </p:nvSpPr>
        <p:spPr>
          <a:xfrm>
            <a:off x="5986336" y="3399754"/>
            <a:ext cx="1530946" cy="135416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Water</a:t>
            </a:r>
            <a:endParaRPr/>
          </a:p>
        </p:txBody>
      </p:sp>
      <p:sp>
        <p:nvSpPr>
          <p:cNvPr id="223" name="Google Shape;223;p7"/>
          <p:cNvSpPr/>
          <p:nvPr/>
        </p:nvSpPr>
        <p:spPr>
          <a:xfrm>
            <a:off x="7625890" y="1937971"/>
            <a:ext cx="1530946" cy="135416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Climate, Atmosphere, Oceans</a:t>
            </a:r>
            <a:endParaRPr/>
          </a:p>
        </p:txBody>
      </p:sp>
      <p:sp>
        <p:nvSpPr>
          <p:cNvPr id="224" name="Google Shape;224;p7"/>
          <p:cNvSpPr/>
          <p:nvPr/>
        </p:nvSpPr>
        <p:spPr>
          <a:xfrm>
            <a:off x="7625890" y="3399754"/>
            <a:ext cx="1530946" cy="135416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Carbon Cycle</a:t>
            </a:r>
            <a:endParaRPr/>
          </a:p>
        </p:txBody>
      </p:sp>
      <p:sp>
        <p:nvSpPr>
          <p:cNvPr id="225" name="Google Shape;225;p7"/>
          <p:cNvSpPr txBox="1"/>
          <p:nvPr/>
        </p:nvSpPr>
        <p:spPr>
          <a:xfrm>
            <a:off x="5453566" y="1206088"/>
            <a:ext cx="2819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</a:t>
            </a:r>
            <a:endParaRPr/>
          </a:p>
        </p:txBody>
      </p:sp>
      <p:sp>
        <p:nvSpPr>
          <p:cNvPr id="226" name="Google Shape;226;p7"/>
          <p:cNvSpPr txBox="1"/>
          <p:nvPr/>
        </p:nvSpPr>
        <p:spPr>
          <a:xfrm>
            <a:off x="297813" y="5214534"/>
            <a:ext cx="4130937" cy="1477328"/>
          </a:xfrm>
          <a:prstGeom prst="rect">
            <a:avLst/>
          </a:prstGeom>
          <a:solidFill>
            <a:srgbClr val="FDE9D8"/>
          </a:solidFill>
          <a:ln w="5715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Highly non-linear, strategic models designed to consider global climate forcing and climate impacts at decadal time scales and regional disaggregation ranging from dozens to hundreds</a:t>
            </a:r>
            <a:endParaRPr/>
          </a:p>
        </p:txBody>
      </p:sp>
      <p:sp>
        <p:nvSpPr>
          <p:cNvPr id="227" name="Google Shape;227;p7"/>
          <p:cNvSpPr/>
          <p:nvPr/>
        </p:nvSpPr>
        <p:spPr>
          <a:xfrm>
            <a:off x="4300563" y="3333628"/>
            <a:ext cx="1608952" cy="1498722"/>
          </a:xfrm>
          <a:prstGeom prst="rect">
            <a:avLst/>
          </a:prstGeom>
          <a:noFill/>
          <a:ln w="317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Course schedule and topics</a:t>
            </a: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ED9E18-3E84-F562-A2EA-5261E568D94E}"/>
              </a:ext>
            </a:extLst>
          </p:cNvPr>
          <p:cNvGraphicFramePr>
            <a:graphicFrameLocks noGrp="1"/>
          </p:cNvGraphicFramePr>
          <p:nvPr/>
        </p:nvGraphicFramePr>
        <p:xfrm>
          <a:off x="1035170" y="1260249"/>
          <a:ext cx="7669918" cy="5225868"/>
        </p:xfrm>
        <a:graphic>
          <a:graphicData uri="http://schemas.openxmlformats.org/drawingml/2006/table">
            <a:tbl>
              <a:tblPr/>
              <a:tblGrid>
                <a:gridCol w="576812">
                  <a:extLst>
                    <a:ext uri="{9D8B030D-6E8A-4147-A177-3AD203B41FA5}">
                      <a16:colId xmlns:a16="http://schemas.microsoft.com/office/drawing/2014/main" val="3193823056"/>
                    </a:ext>
                  </a:extLst>
                </a:gridCol>
                <a:gridCol w="2651614">
                  <a:extLst>
                    <a:ext uri="{9D8B030D-6E8A-4147-A177-3AD203B41FA5}">
                      <a16:colId xmlns:a16="http://schemas.microsoft.com/office/drawing/2014/main" val="2120751920"/>
                    </a:ext>
                  </a:extLst>
                </a:gridCol>
                <a:gridCol w="1387396">
                  <a:extLst>
                    <a:ext uri="{9D8B030D-6E8A-4147-A177-3AD203B41FA5}">
                      <a16:colId xmlns:a16="http://schemas.microsoft.com/office/drawing/2014/main" val="1209529472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2076214811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1060159923"/>
                    </a:ext>
                  </a:extLst>
                </a:gridCol>
              </a:tblGrid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Date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Lecture Topic (w/ Guest Speaker)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What’s Due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Paper Critique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81200758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8/30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Introduction to IAM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89304196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9/6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Foundations of IAM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Assignment 1 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0197241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9/13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Energy System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-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24613771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9/20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Land System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Ahmed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482055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9/27*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Emission System (Prof. Yang Ou)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Jeongho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31529957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10/4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Water System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01842818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10/11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Food-Energy-Water Nexus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26454697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10/18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Mid-Term: Project Proposal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Project proposal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43842015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10/25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IAM in International Climate Policies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17283486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11/1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Standardized Scenarios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16419988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11/8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</a:rPr>
                        <a:t>Multi-model Comparison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79193445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11/15*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IAM in National Strategies (TBD)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09085718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11/22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Mitigation and other SDGs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 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89747154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11/29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Uncertainty in IAM and Climate Change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53709916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12/6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Emerging and Future Directions 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Reading 14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31146927"/>
                  </a:ext>
                </a:extLst>
              </a:tr>
              <a:tr h="2939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34" charset="-127"/>
                        </a:rPr>
                        <a:t>12/13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Final project presentation 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Presentation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Malgun Gothic" panose="020B0503020000020004" pitchFamily="34" charset="-12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07293042"/>
                  </a:ext>
                </a:extLst>
              </a:tr>
            </a:tbl>
          </a:graphicData>
        </a:graphic>
      </p:graphicFrame>
      <p:sp>
        <p:nvSpPr>
          <p:cNvPr id="2" name="Google Shape;227;p7">
            <a:extLst>
              <a:ext uri="{FF2B5EF4-FFF2-40B4-BE49-F238E27FC236}">
                <a16:creationId xmlns:a16="http://schemas.microsoft.com/office/drawing/2014/main" id="{01B21875-4C43-88EB-C56B-7EF008C301BC}"/>
              </a:ext>
            </a:extLst>
          </p:cNvPr>
          <p:cNvSpPr/>
          <p:nvPr/>
        </p:nvSpPr>
        <p:spPr>
          <a:xfrm>
            <a:off x="967793" y="1875304"/>
            <a:ext cx="7938463" cy="1846304"/>
          </a:xfrm>
          <a:prstGeom prst="rect">
            <a:avLst/>
          </a:prstGeom>
          <a:noFill/>
          <a:ln w="317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5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027e429ef_0_468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Lecture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Break</a:t>
            </a:r>
            <a:endParaRPr dirty="0"/>
          </a:p>
        </p:txBody>
      </p:sp>
      <p:pic>
        <p:nvPicPr>
          <p:cNvPr id="263" name="Google Shape;263;p12" descr="A cup on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31019" r="2" b="1"/>
          <a:stretch/>
        </p:blipFill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GS Template 20190717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NNL Whit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NNL Whit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1243</Words>
  <Application>Microsoft Office PowerPoint</Application>
  <PresentationFormat>Widescreen</PresentationFormat>
  <Paragraphs>258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Tahoma</vt:lpstr>
      <vt:lpstr>1_CGS Template 20190717</vt:lpstr>
      <vt:lpstr>2_PNNL White Theme</vt:lpstr>
      <vt:lpstr>1_PNNL White Theme</vt:lpstr>
      <vt:lpstr>Energy Systems</vt:lpstr>
      <vt:lpstr>Housekeeping </vt:lpstr>
      <vt:lpstr>Agenda</vt:lpstr>
      <vt:lpstr>Climate Change</vt:lpstr>
      <vt:lpstr>GCAM has its roots in the same time frame</vt:lpstr>
      <vt:lpstr>Integrated Assessment Models (IAMs) have external inputs and data, a representation of relevant systems and outputs</vt:lpstr>
      <vt:lpstr>Course schedule and topics</vt:lpstr>
      <vt:lpstr>Lecture</vt:lpstr>
      <vt:lpstr>Break</vt:lpstr>
      <vt:lpstr>Agenda</vt:lpstr>
      <vt:lpstr>Discussion of Assignment 2</vt:lpstr>
      <vt:lpstr>GCAM Tutorial</vt:lpstr>
      <vt:lpstr>Assignment #3</vt:lpstr>
      <vt:lpstr>Reviewing Outputs from Assignment 2 (Reference Scenario)</vt:lpstr>
      <vt:lpstr>Key Model Inputs: Population and GDP</vt:lpstr>
      <vt:lpstr>Climate</vt:lpstr>
      <vt:lpstr>Energy (Electricity)</vt:lpstr>
      <vt:lpstr>Water withdrawals by region</vt:lpstr>
      <vt:lpstr>Water withdrawals by sector</vt:lpstr>
      <vt:lpstr>Land</vt:lpstr>
      <vt:lpstr>Useful Miscellaneous Info </vt:lpstr>
      <vt:lpstr>Running a policy scenario: carbon cap (constraint on annual CO2 emissions in each time period in MtC) </vt:lpstr>
      <vt:lpstr>Configuration file: carbon cap</vt:lpstr>
      <vt:lpstr>Assignment #3</vt:lpstr>
      <vt:lpstr>Q&amp;A</vt:lpstr>
      <vt:lpstr>(advanced) Running a policy scenario: target finder </vt:lpstr>
      <vt:lpstr>Configuration file: target finder </vt:lpstr>
      <vt:lpstr>Reading Reflections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Systems</dc:title>
  <dc:creator>Yiyun Cui</dc:creator>
  <cp:lastModifiedBy>h m</cp:lastModifiedBy>
  <cp:revision>13</cp:revision>
  <dcterms:created xsi:type="dcterms:W3CDTF">2021-01-09T17:06:38Z</dcterms:created>
  <dcterms:modified xsi:type="dcterms:W3CDTF">2023-09-08T08:52:16Z</dcterms:modified>
</cp:coreProperties>
</file>